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3"/>
  </p:notesMasterIdLst>
  <p:handoutMasterIdLst>
    <p:handoutMasterId r:id="rId34"/>
  </p:handoutMasterIdLst>
  <p:sldIdLst>
    <p:sldId id="290" r:id="rId4"/>
    <p:sldId id="262" r:id="rId5"/>
    <p:sldId id="264" r:id="rId6"/>
    <p:sldId id="330" r:id="rId7"/>
    <p:sldId id="275" r:id="rId8"/>
    <p:sldId id="263" r:id="rId9"/>
    <p:sldId id="265" r:id="rId10"/>
    <p:sldId id="292" r:id="rId11"/>
    <p:sldId id="266" r:id="rId12"/>
    <p:sldId id="375" r:id="rId13"/>
    <p:sldId id="376" r:id="rId14"/>
    <p:sldId id="345" r:id="rId15"/>
    <p:sldId id="361" r:id="rId16"/>
    <p:sldId id="346" r:id="rId17"/>
    <p:sldId id="373" r:id="rId18"/>
    <p:sldId id="267" r:id="rId19"/>
    <p:sldId id="348" r:id="rId20"/>
    <p:sldId id="270" r:id="rId21"/>
    <p:sldId id="271" r:id="rId22"/>
    <p:sldId id="325" r:id="rId23"/>
    <p:sldId id="362" r:id="rId24"/>
    <p:sldId id="365" r:id="rId25"/>
    <p:sldId id="364" r:id="rId26"/>
    <p:sldId id="374" r:id="rId27"/>
    <p:sldId id="363" r:id="rId28"/>
    <p:sldId id="367" r:id="rId29"/>
    <p:sldId id="370" r:id="rId30"/>
    <p:sldId id="369" r:id="rId31"/>
    <p:sldId id="359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eh" initials="dh" lastIdx="1" clrIdx="0"/>
  <p:cmAuthor id="1" name="Howard A. Raik" initials="HAR" lastIdx="5" clrIdx="1"/>
  <p:cmAuthor id="2" name="JCDC Admin" initials="J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3"/>
    <a:srgbClr val="12A9E0"/>
    <a:srgbClr val="9A4D9D"/>
    <a:srgbClr val="FFC425"/>
    <a:srgbClr val="F15E24"/>
    <a:srgbClr val="CA081A"/>
    <a:srgbClr val="87CB3D"/>
    <a:srgbClr val="A15BE7"/>
    <a:srgbClr val="CC3399"/>
    <a:srgbClr val="05D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6" autoAdjust="0"/>
    <p:restoredTop sz="92412" autoAdjust="0"/>
  </p:normalViewPr>
  <p:slideViewPr>
    <p:cSldViewPr>
      <p:cViewPr varScale="1">
        <p:scale>
          <a:sx n="68" d="100"/>
          <a:sy n="68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49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7-17T09:23:36.771" idx="3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r">
              <a:defRPr sz="1200"/>
            </a:lvl1pPr>
          </a:lstStyle>
          <a:p>
            <a:fld id="{FB2CD996-F905-42DC-A78D-D9DC9A6F5EAE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r">
              <a:defRPr sz="1200"/>
            </a:lvl1pPr>
          </a:lstStyle>
          <a:p>
            <a:fld id="{B431835F-0F2C-4253-B5F7-E492C082B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34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r">
              <a:defRPr sz="1200"/>
            </a:lvl1pPr>
          </a:lstStyle>
          <a:p>
            <a:fld id="{59860EBF-5F2E-4FF0-98DD-A846A927E60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1" rIns="93163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63" tIns="46581" rIns="93163" bIns="465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r">
              <a:defRPr sz="1200"/>
            </a:lvl1pPr>
          </a:lstStyle>
          <a:p>
            <a:fld id="{3DE25510-812B-42CE-9F00-84907B9E31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7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 should introduce self and welcome</a:t>
            </a:r>
            <a:r>
              <a:rPr lang="en-US" baseline="0" dirty="0"/>
              <a:t> all attendees and have them sign the sign in sheet.</a:t>
            </a:r>
          </a:p>
          <a:p>
            <a:r>
              <a:rPr lang="en-US" baseline="0" dirty="0"/>
              <a:t>The Orientation should be upbeat and positive for the participants.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4087-598F-4651-AACD-4F84C35E0C2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59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FC9CE-AE36-447C-B017-09049C08F59F}" type="slidenum">
              <a:rPr lang="en-US" smtClean="0">
                <a:latin typeface="Arial" pitchFamily="34" charset="0"/>
              </a:rPr>
              <a:pPr/>
              <a:t>19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49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 must stress that even a verbal threat is taken very serious and can lead to IMMEDAITE termination!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25510-812B-42CE-9F00-84907B9E318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70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ACs must explain to the participants that there is a presumption of termination with the above offenses.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25510-812B-42CE-9F00-84907B9E318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76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ACs must stress that items listed above and other, such as mouth wash, fire works, bullets, etc. are not allowed at Job Corps. Each center will provide a more comprehensive list.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25510-812B-42CE-9F00-84907B9E318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21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B3E65-0B9B-498B-967A-DA6FCBA2EFFD}" type="slidenum">
              <a:rPr lang="en-US" smtClean="0">
                <a:latin typeface="Arial" pitchFamily="34" charset="0"/>
              </a:rPr>
              <a:pPr/>
              <a:t>29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4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F59BA6-2E80-4C3F-94D0-A9BD29170237}" type="slidenum">
              <a:rPr lang="en-US" smtClean="0">
                <a:latin typeface="Arial" pitchFamily="34" charset="0"/>
              </a:rPr>
              <a:pPr/>
              <a:t>2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pitchFamily="34" charset="0"/>
            </a:endParaRPr>
          </a:p>
          <a:p>
            <a:pPr eaLnBrk="1" hangingPunct="1">
              <a:buFontTx/>
              <a:buChar char="•"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4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4EE86-4E64-4B43-AE61-4B53CCF0C45C}" type="slidenum">
              <a:rPr lang="en-US" smtClean="0">
                <a:latin typeface="Arial" pitchFamily="34" charset="0"/>
              </a:rPr>
              <a:pPr/>
              <a:t>3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46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5DCEE-3778-4E17-A0BF-9E99D1A00BB9}" type="slidenum">
              <a:rPr lang="en-US" smtClean="0">
                <a:latin typeface="Arial" pitchFamily="34" charset="0"/>
              </a:rPr>
              <a:pPr/>
              <a:t>6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pitchFamily="34" charset="0"/>
              </a:rPr>
              <a:t>AC reviews the Advanced training and Apprenticeships available</a:t>
            </a:r>
          </a:p>
        </p:txBody>
      </p:sp>
    </p:spTree>
    <p:extLst>
      <p:ext uri="{BB962C8B-B14F-4D97-AF65-F5344CB8AC3E}">
        <p14:creationId xmlns:p14="http://schemas.microsoft.com/office/powerpoint/2010/main" val="333954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383D2-668A-48C0-838F-075B631A8942}" type="slidenum">
              <a:rPr lang="en-US" smtClean="0">
                <a:latin typeface="Arial" pitchFamily="34" charset="0"/>
              </a:rPr>
              <a:pPr/>
              <a:t>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5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789AD-E543-4EAF-88F5-7744CA2F149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9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Stress again to applicants that CPP and TABE mandatory for all! AC must explain what </a:t>
            </a:r>
            <a:r>
              <a:rPr lang="en-US" dirty="0" err="1" smtClean="0">
                <a:latin typeface="Arial" pitchFamily="34" charset="0"/>
              </a:rPr>
              <a:t>MyPACE</a:t>
            </a:r>
            <a:r>
              <a:rPr lang="en-US" dirty="0" smtClean="0">
                <a:latin typeface="Arial" pitchFamily="34" charset="0"/>
              </a:rPr>
              <a:t> is </a:t>
            </a:r>
            <a:r>
              <a:rPr lang="en-US" dirty="0">
                <a:latin typeface="Arial" pitchFamily="34" charset="0"/>
              </a:rPr>
              <a:t>and give examples.</a:t>
            </a:r>
          </a:p>
        </p:txBody>
      </p:sp>
    </p:spTree>
    <p:extLst>
      <p:ext uri="{BB962C8B-B14F-4D97-AF65-F5344CB8AC3E}">
        <p14:creationId xmlns:p14="http://schemas.microsoft.com/office/powerpoint/2010/main" val="403821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 state what C.N.A. and CDL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25510-812B-42CE-9F00-84907B9E318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19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 review what AT and Apprenticeship opportunities are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25510-812B-42CE-9F00-84907B9E318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82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45F56-4B27-40A8-A419-FE70B889F3FF}" type="slidenum">
              <a:rPr lang="en-US" smtClean="0">
                <a:latin typeface="Arial" pitchFamily="34" charset="0"/>
              </a:rPr>
              <a:pPr/>
              <a:t>18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pitchFamily="34" charset="0"/>
              </a:rPr>
              <a:t>AC stress to all applicants that it easier to come in clean than try to do it while on center!!</a:t>
            </a:r>
          </a:p>
          <a:p>
            <a:pPr eaLnBrk="1" hangingPunct="1">
              <a:buFontTx/>
              <a:buChar char="•"/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8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D6B6-70BF-4FBF-8BA8-4EB5A2DC10F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A338-767F-4BE2-9AFD-85BB1AFCB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D6B6-70BF-4FBF-8BA8-4EB5A2DC10F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A338-767F-4BE2-9AFD-85BB1AFCB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D6B6-70BF-4FBF-8BA8-4EB5A2DC10F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A338-767F-4BE2-9AFD-85BB1AFCB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95700"/>
            <a:ext cx="82296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95849-82F3-40E3-9135-0924C4F26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9EFF-3397-4EC7-AF76-3EDC1658DB39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B389-B874-4FB3-B26C-C79A4D6C9C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9EFF-3397-4EC7-AF76-3EDC1658DB39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B389-B874-4FB3-B26C-C79A4D6C9C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9EFF-3397-4EC7-AF76-3EDC1658DB39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B389-B874-4FB3-B26C-C79A4D6C9C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9EFF-3397-4EC7-AF76-3EDC1658DB39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B389-B874-4FB3-B26C-C79A4D6C9C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9EFF-3397-4EC7-AF76-3EDC1658DB39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B389-B874-4FB3-B26C-C79A4D6C9C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9EFF-3397-4EC7-AF76-3EDC1658DB39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B389-B874-4FB3-B26C-C79A4D6C9C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9EFF-3397-4EC7-AF76-3EDC1658DB39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B389-B874-4FB3-B26C-C79A4D6C9C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D6B6-70BF-4FBF-8BA8-4EB5A2DC10F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A338-767F-4BE2-9AFD-85BB1AFCB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9EFF-3397-4EC7-AF76-3EDC1658DB39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B389-B874-4FB3-B26C-C79A4D6C9C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9EFF-3397-4EC7-AF76-3EDC1658DB39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B389-B874-4FB3-B26C-C79A4D6C9C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9EFF-3397-4EC7-AF76-3EDC1658DB39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B389-B874-4FB3-B26C-C79A4D6C9C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79EFF-3397-4EC7-AF76-3EDC1658DB39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B389-B874-4FB3-B26C-C79A4D6C9C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F688-BC0D-4359-9D41-78F2A92021FC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207-6C80-463A-9A31-4813EFD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F688-BC0D-4359-9D41-78F2A92021FC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207-6C80-463A-9A31-4813EFD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F688-BC0D-4359-9D41-78F2A92021FC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207-6C80-463A-9A31-4813EFD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F688-BC0D-4359-9D41-78F2A92021FC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207-6C80-463A-9A31-4813EFD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F688-BC0D-4359-9D41-78F2A92021FC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207-6C80-463A-9A31-4813EFD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F688-BC0D-4359-9D41-78F2A92021FC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207-6C80-463A-9A31-4813EFD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D6B6-70BF-4FBF-8BA8-4EB5A2DC10F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A338-767F-4BE2-9AFD-85BB1AFCB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F688-BC0D-4359-9D41-78F2A92021FC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207-6C80-463A-9A31-4813EFD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F688-BC0D-4359-9D41-78F2A92021FC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207-6C80-463A-9A31-4813EFD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F688-BC0D-4359-9D41-78F2A92021FC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207-6C80-463A-9A31-4813EFD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F688-BC0D-4359-9D41-78F2A92021FC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207-6C80-463A-9A31-4813EFD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F688-BC0D-4359-9D41-78F2A92021FC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0207-6C80-463A-9A31-4813EFD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D6B6-70BF-4FBF-8BA8-4EB5A2DC10F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A338-767F-4BE2-9AFD-85BB1AFCB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D6B6-70BF-4FBF-8BA8-4EB5A2DC10F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A338-767F-4BE2-9AFD-85BB1AFCB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D6B6-70BF-4FBF-8BA8-4EB5A2DC10F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A338-767F-4BE2-9AFD-85BB1AFCB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D6B6-70BF-4FBF-8BA8-4EB5A2DC10F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A338-767F-4BE2-9AFD-85BB1AFCB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D6B6-70BF-4FBF-8BA8-4EB5A2DC10F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A338-767F-4BE2-9AFD-85BB1AFCB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D6B6-70BF-4FBF-8BA8-4EB5A2DC10F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A338-767F-4BE2-9AFD-85BB1AFCB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CNatPPT-3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1600200"/>
            <a:ext cx="6324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ED6B6-70BF-4FBF-8BA8-4EB5A2DC10FB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A338-767F-4BE2-9AFD-85BB1AFCB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transition advTm="45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CNatPPT-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1600200"/>
            <a:ext cx="6324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79EFF-3397-4EC7-AF76-3EDC1658DB39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B389-B874-4FB3-B26C-C79A4D6C9C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45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CNatPPT-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1600200"/>
            <a:ext cx="6324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5F688-BC0D-4359-9D41-78F2A92021FC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0207-6C80-463A-9A31-4813EFD378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45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JCNatPPTTitle 4-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3725863"/>
            <a:ext cx="4354513" cy="14700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Welcome to Orientation!</a:t>
            </a:r>
          </a:p>
        </p:txBody>
      </p:sp>
    </p:spTree>
  </p:cSld>
  <p:clrMapOvr>
    <a:masterClrMapping/>
  </p:clrMapOvr>
  <p:transition advTm="45000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219200"/>
            <a:ext cx="6324600" cy="4953000"/>
          </a:xfrm>
        </p:spPr>
        <p:txBody>
          <a:bodyPr>
            <a:normAutofit/>
          </a:bodyPr>
          <a:lstStyle/>
          <a:p>
            <a:r>
              <a:rPr lang="en-US" sz="1600" b="1" dirty="0"/>
              <a:t>My Pathway to Achieving Career Excellence </a:t>
            </a:r>
            <a:r>
              <a:rPr lang="en-US" sz="1600" dirty="0"/>
              <a:t>is a comprehensive, student-centered career planning </a:t>
            </a:r>
            <a:r>
              <a:rPr lang="en-US" sz="1600" dirty="0" smtClean="0"/>
              <a:t>system. The program empowers </a:t>
            </a:r>
            <a:r>
              <a:rPr lang="en-US" sz="1600" dirty="0"/>
              <a:t>Job Corps students to take ownership of their career pathway planning experience and to set, track and achieve their individualized career goals</a:t>
            </a:r>
            <a:r>
              <a:rPr lang="en-US" sz="1400" dirty="0"/>
              <a:t>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600" dirty="0"/>
              <a:t>Industry-Specific Pathways</a:t>
            </a:r>
          </a:p>
          <a:p>
            <a:r>
              <a:rPr lang="en-US" sz="1600" dirty="0" smtClean="0"/>
              <a:t>On-going Intervention and Support by the Instructors</a:t>
            </a:r>
            <a:endParaRPr lang="en-US" sz="1600" dirty="0"/>
          </a:p>
          <a:p>
            <a:r>
              <a:rPr lang="en-US" sz="1600" dirty="0"/>
              <a:t>Student-Centered</a:t>
            </a:r>
          </a:p>
          <a:p>
            <a:r>
              <a:rPr lang="en-US" sz="1600" dirty="0"/>
              <a:t>Student Choice &amp; Ownership</a:t>
            </a:r>
          </a:p>
          <a:p>
            <a:r>
              <a:rPr lang="en-US" sz="1600" dirty="0"/>
              <a:t>Viable Career </a:t>
            </a:r>
            <a:r>
              <a:rPr lang="en-US" sz="1600" dirty="0" smtClean="0"/>
              <a:t>Plan</a:t>
            </a:r>
          </a:p>
          <a:p>
            <a:endParaRPr lang="en-US" sz="1600" dirty="0"/>
          </a:p>
          <a:p>
            <a:r>
              <a:rPr lang="en-US" sz="1600" dirty="0" err="1" smtClean="0"/>
              <a:t>MyPACE</a:t>
            </a:r>
            <a:r>
              <a:rPr lang="en-US" sz="1600" dirty="0" smtClean="0"/>
              <a:t> is an </a:t>
            </a:r>
            <a:r>
              <a:rPr lang="en-US" sz="1600" dirty="0"/>
              <a:t>instructor-led, blended learning </a:t>
            </a:r>
            <a:r>
              <a:rPr lang="en-US" sz="1600" dirty="0" smtClean="0"/>
              <a:t>program </a:t>
            </a:r>
            <a:r>
              <a:rPr lang="en-US" sz="1600" dirty="0"/>
              <a:t>to individualized, student-centered career </a:t>
            </a:r>
            <a:r>
              <a:rPr lang="en-US" sz="1600" dirty="0" smtClean="0"/>
              <a:t>planning. Ultimately, the objective is to develop a Career Plan for each student.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0945558"/>
      </p:ext>
    </p:extLst>
  </p:cSld>
  <p:clrMapOvr>
    <a:masterClrMapping/>
  </p:clrMapOvr>
  <p:transition advTm="45000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671" y="2018998"/>
            <a:ext cx="1898921" cy="1259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557505"/>
            <a:ext cx="3045150" cy="576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325" y="4392581"/>
            <a:ext cx="1968479" cy="1354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205" y="6172200"/>
            <a:ext cx="2011854" cy="325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529" y="2060591"/>
            <a:ext cx="2069610" cy="13150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6529" y="4256900"/>
            <a:ext cx="2084662" cy="14694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6847" y="1516230"/>
            <a:ext cx="2321353" cy="5425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476529" y="5862026"/>
            <a:ext cx="164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Aligned Policies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4458" y="3163461"/>
            <a:ext cx="2124631" cy="16588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40555" y="4803013"/>
            <a:ext cx="14237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Web-based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Career </a:t>
            </a:r>
            <a:endParaRPr lang="en-US" dirty="0" smtClean="0"/>
          </a:p>
          <a:p>
            <a:pPr algn="ctr"/>
            <a:r>
              <a:rPr lang="en-US" dirty="0" smtClean="0"/>
              <a:t>Planning </a:t>
            </a:r>
            <a:r>
              <a:rPr lang="en-US" dirty="0"/>
              <a:t>App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MyPACE</a:t>
            </a:r>
            <a:r>
              <a:rPr lang="en-US" sz="2400" dirty="0" smtClean="0"/>
              <a:t> is a </a:t>
            </a:r>
            <a:r>
              <a:rPr lang="en-US" sz="2400" dirty="0"/>
              <a:t>C</a:t>
            </a:r>
            <a:r>
              <a:rPr lang="en-US" sz="2400" dirty="0" smtClean="0"/>
              <a:t>omprehensive </a:t>
            </a:r>
            <a:r>
              <a:rPr lang="en-US" sz="2400" dirty="0"/>
              <a:t>S</a:t>
            </a:r>
            <a:r>
              <a:rPr lang="en-US" sz="2400" dirty="0" smtClean="0"/>
              <a:t>ystem that includes: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9208523"/>
      </p:ext>
    </p:extLst>
  </p:cSld>
  <p:clrMapOvr>
    <a:masterClrMapping/>
  </p:clrMapOvr>
  <p:transition advTm="45000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629400" cy="1143000"/>
          </a:xfrm>
        </p:spPr>
        <p:txBody>
          <a:bodyPr>
            <a:no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Phase 3:</a:t>
            </a:r>
            <a:r>
              <a:rPr lang="en-US" sz="3600" u="sng" dirty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en-US" sz="3600" u="sng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3600" b="1" dirty="0">
                <a:cs typeface="Arial" panose="020B0604020202020204" pitchFamily="34" charset="0"/>
              </a:rPr>
              <a:t>C</a:t>
            </a:r>
            <a:r>
              <a:rPr lang="en-US" sz="3600" dirty="0">
                <a:cs typeface="Arial" panose="020B0604020202020204" pitchFamily="34" charset="0"/>
              </a:rPr>
              <a:t>areer</a:t>
            </a:r>
            <a:r>
              <a:rPr lang="en-US" sz="3600" b="1" dirty="0">
                <a:cs typeface="Arial" panose="020B0604020202020204" pitchFamily="34" charset="0"/>
              </a:rPr>
              <a:t> D</a:t>
            </a:r>
            <a:r>
              <a:rPr lang="en-US" sz="3600" dirty="0">
                <a:cs typeface="Arial" panose="020B0604020202020204" pitchFamily="34" charset="0"/>
              </a:rPr>
              <a:t>evelopment</a:t>
            </a:r>
            <a:r>
              <a:rPr lang="en-US" sz="3600" b="1" dirty="0">
                <a:cs typeface="Arial" panose="020B0604020202020204" pitchFamily="34" charset="0"/>
              </a:rPr>
              <a:t> P</a:t>
            </a:r>
            <a:r>
              <a:rPr lang="en-US" sz="3600" dirty="0">
                <a:cs typeface="Arial" panose="020B0604020202020204" pitchFamily="34" charset="0"/>
              </a:rPr>
              <a:t>erio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0" y="1676400"/>
            <a:ext cx="5943600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en-US" sz="1900" dirty="0"/>
              <a:t>After CPP, you will begin the Career Development Period (CDP). Since Job Corps is a self-paced program, the time to complete this phase will vary from person to person. It takes on average 8 to 12 months to complete one trade with a maximum stay of 2 years. During CDP you will: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Enter your trade and begin working on your Training Achievement Record </a:t>
            </a:r>
            <a:r>
              <a:rPr lang="en-US" sz="1700" dirty="0" smtClean="0"/>
              <a:t>(e-TAR) </a:t>
            </a:r>
            <a:endParaRPr lang="en-US" sz="17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Work toward your HSD or HSE (if applicable)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Work in reading and math toward academic improvement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Work toward obtaining your driver’s license / permit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Work towards earning the ability to attend advanced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Develop employability skills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400050" lvl="1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400050" lvl="1" indent="0">
              <a:buNone/>
            </a:pPr>
            <a:endParaRPr lang="en-US" sz="2400" i="1" dirty="0">
              <a:solidFill>
                <a:schemeClr val="tx2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09894"/>
      </p:ext>
    </p:extLst>
  </p:cSld>
  <p:clrMapOvr>
    <a:masterClrMapping/>
  </p:clrMapOvr>
  <p:transition advTm="1587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6294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Job Corps Career Technical  Trades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idx="1"/>
          </p:nvPr>
        </p:nvSpPr>
        <p:spPr>
          <a:xfrm>
            <a:off x="2286000" y="1676400"/>
            <a:ext cx="3276600" cy="4525963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+mn-lt"/>
              </a:rPr>
              <a:t>Cement/Brick Masonry</a:t>
            </a:r>
          </a:p>
          <a:p>
            <a:r>
              <a:rPr lang="en-US" sz="2400" dirty="0">
                <a:latin typeface="+mn-lt"/>
              </a:rPr>
              <a:t>Carpentry</a:t>
            </a:r>
          </a:p>
          <a:p>
            <a:r>
              <a:rPr lang="en-US" sz="2400" dirty="0">
                <a:latin typeface="+mn-lt"/>
              </a:rPr>
              <a:t>Electrical</a:t>
            </a:r>
          </a:p>
          <a:p>
            <a:pPr lvl="0"/>
            <a:r>
              <a:rPr lang="en-US" sz="2400" dirty="0">
                <a:latin typeface="+mn-lt"/>
              </a:rPr>
              <a:t>Plumbing</a:t>
            </a:r>
          </a:p>
          <a:p>
            <a:pPr lvl="0"/>
            <a:r>
              <a:rPr lang="en-US" sz="2400" dirty="0">
                <a:latin typeface="+mn-lt"/>
              </a:rPr>
              <a:t>Welding</a:t>
            </a:r>
          </a:p>
          <a:p>
            <a:pPr lvl="0">
              <a:defRPr/>
            </a:pPr>
            <a:r>
              <a:rPr lang="en-US" sz="2400" dirty="0">
                <a:latin typeface="+mn-lt"/>
              </a:rPr>
              <a:t>Painting</a:t>
            </a:r>
          </a:p>
          <a:p>
            <a:pPr lvl="0">
              <a:defRPr/>
            </a:pPr>
            <a:r>
              <a:rPr lang="en-US" sz="2400" dirty="0">
                <a:latin typeface="+mn-lt"/>
              </a:rPr>
              <a:t>Facilities Maintenance</a:t>
            </a:r>
          </a:p>
          <a:p>
            <a:r>
              <a:rPr lang="en-US" sz="2400" dirty="0">
                <a:latin typeface="+mn-lt"/>
              </a:rPr>
              <a:t>Manufacturing Technology</a:t>
            </a:r>
          </a:p>
          <a:p>
            <a:r>
              <a:rPr lang="en-US" sz="2400" dirty="0">
                <a:latin typeface="+mn-lt"/>
              </a:rPr>
              <a:t>Urban Forestry</a:t>
            </a:r>
          </a:p>
          <a:p>
            <a:r>
              <a:rPr lang="en-US" sz="2400" dirty="0">
                <a:latin typeface="+mn-lt"/>
              </a:rPr>
              <a:t>Solar Panel Installation</a:t>
            </a:r>
          </a:p>
          <a:p>
            <a:endParaRPr lang="en-US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486400" y="1676400"/>
            <a:ext cx="34290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Automotive/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Collision Repair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Culinary Arts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Protective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Office Admin.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Pharmacy Tech.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C.N.A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Medical Assistant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C.D.L.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and many more trainings available!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76398"/>
      </p:ext>
    </p:extLst>
  </p:cSld>
  <p:clrMapOvr>
    <a:masterClrMapping/>
  </p:clrMapOvr>
  <p:transition advTm="45000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6294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Phase 4:</a:t>
            </a:r>
            <a:r>
              <a:rPr lang="en-US" sz="3600" dirty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3600" b="1" dirty="0">
                <a:cs typeface="Arial" panose="020B0604020202020204" pitchFamily="34" charset="0"/>
              </a:rPr>
              <a:t>C</a:t>
            </a:r>
            <a:r>
              <a:rPr lang="en-US" sz="3600" dirty="0">
                <a:cs typeface="Arial" panose="020B0604020202020204" pitchFamily="34" charset="0"/>
              </a:rPr>
              <a:t>areer</a:t>
            </a:r>
            <a:r>
              <a:rPr lang="en-US" sz="3600" b="1" dirty="0">
                <a:cs typeface="Arial" panose="020B0604020202020204" pitchFamily="34" charset="0"/>
              </a:rPr>
              <a:t> T</a:t>
            </a:r>
            <a:r>
              <a:rPr lang="en-US" sz="3600" dirty="0">
                <a:cs typeface="Arial" panose="020B0604020202020204" pitchFamily="34" charset="0"/>
              </a:rPr>
              <a:t>ransition</a:t>
            </a:r>
            <a:r>
              <a:rPr lang="en-US" sz="3600" b="1" dirty="0">
                <a:cs typeface="Arial" panose="020B0604020202020204" pitchFamily="34" charset="0"/>
              </a:rPr>
              <a:t> P</a:t>
            </a:r>
            <a:r>
              <a:rPr lang="en-US" sz="3600" dirty="0">
                <a:cs typeface="Arial" panose="020B0604020202020204" pitchFamily="34" charset="0"/>
              </a:rPr>
              <a:t>eriod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0" y="1676400"/>
            <a:ext cx="6096000" cy="4495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en-US" sz="2400" dirty="0"/>
              <a:t>The Career Transition Period (CTP) begins as you prepare to complete the program and exit as a graduate!</a:t>
            </a:r>
            <a:r>
              <a:rPr lang="en-US" sz="2400" b="1" dirty="0"/>
              <a:t> </a:t>
            </a:r>
            <a:r>
              <a:rPr lang="en-US" sz="2400" dirty="0"/>
              <a:t>You will meet with a Career Transition Specialist (CTS) and other center staff who will help you plan for your next steps, such as:</a:t>
            </a:r>
          </a:p>
          <a:p>
            <a:pPr>
              <a:buNone/>
            </a:pPr>
            <a:endParaRPr lang="en-US" sz="2200" dirty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Entering your career field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Complete cover letter &amp; resume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Applying to college to advance your training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Joining the military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Applying for Job Corps Advanced Training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Entering an Apprenticeship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00439"/>
      </p:ext>
    </p:extLst>
  </p:cSld>
  <p:clrMapOvr>
    <a:masterClrMapping/>
  </p:clrMapOvr>
  <p:transition advTm="1612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7DDC-5AE0-430B-8B11-B69F4D54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   It’s Not Just All Work…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20EFD-5716-4EA9-98E7-DB60C4FC9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Competitive athletic teams                           </a:t>
            </a:r>
          </a:p>
          <a:p>
            <a:r>
              <a:rPr lang="en-US" dirty="0"/>
              <a:t>Clubs and organizations</a:t>
            </a:r>
          </a:p>
          <a:p>
            <a:r>
              <a:rPr lang="en-US" dirty="0"/>
              <a:t>Student Government Association</a:t>
            </a:r>
          </a:p>
          <a:p>
            <a:r>
              <a:rPr lang="en-US" dirty="0"/>
              <a:t>Proms/Dances/Parties</a:t>
            </a:r>
          </a:p>
          <a:p>
            <a:r>
              <a:rPr lang="en-US" dirty="0"/>
              <a:t>Talent shows</a:t>
            </a:r>
          </a:p>
          <a:p>
            <a:r>
              <a:rPr lang="en-US" dirty="0"/>
              <a:t>Trips off center</a:t>
            </a:r>
          </a:p>
          <a:p>
            <a:r>
              <a:rPr lang="en-US" dirty="0"/>
              <a:t>Specific ladies-only activities that vary from center to center</a:t>
            </a:r>
          </a:p>
          <a:p>
            <a:r>
              <a:rPr lang="en-US" dirty="0"/>
              <a:t>Recreation centers and fitness facilities</a:t>
            </a:r>
          </a:p>
          <a:p>
            <a:r>
              <a:rPr lang="en-US" dirty="0"/>
              <a:t>Student incentives</a:t>
            </a:r>
          </a:p>
          <a:p>
            <a:r>
              <a:rPr lang="en-US" dirty="0"/>
              <a:t>Student Internet Café with Wi-Fi – available at most centers and expanding to all centers</a:t>
            </a:r>
          </a:p>
          <a:p>
            <a:r>
              <a:rPr lang="en-US" dirty="0"/>
              <a:t>Community Service Projects</a:t>
            </a:r>
          </a:p>
          <a:p>
            <a:r>
              <a:rPr lang="en-US" dirty="0"/>
              <a:t>After hours tutoring                                          </a:t>
            </a:r>
          </a:p>
          <a:p>
            <a:r>
              <a:rPr lang="en-US" dirty="0"/>
              <a:t>Nutritional Education &amp; exercise </a:t>
            </a:r>
          </a:p>
          <a:p>
            <a:r>
              <a:rPr lang="en-US" dirty="0"/>
              <a:t>The HEALS program                  </a:t>
            </a:r>
          </a:p>
          <a:p>
            <a:endParaRPr lang="en-US" dirty="0"/>
          </a:p>
        </p:txBody>
      </p:sp>
      <p:pic>
        <p:nvPicPr>
          <p:cNvPr id="6" name="Picture 4" descr="BBALL.jpeg">
            <a:extLst>
              <a:ext uri="{FF2B5EF4-FFF2-40B4-BE49-F238E27FC236}">
                <a16:creationId xmlns:a16="http://schemas.microsoft.com/office/drawing/2014/main" id="{CB2863ED-E11F-4C68-9C6A-E2A6C2DC2B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4958"/>
            <a:ext cx="609600" cy="8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0AC0C-E315-45BD-A11B-096BE83DA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216231"/>
            <a:ext cx="1905000" cy="1374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4C9022-FE7E-463B-A313-DEE04B3BE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453" y="4876800"/>
            <a:ext cx="118272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82545"/>
      </p:ext>
    </p:extLst>
  </p:cSld>
  <p:clrMapOvr>
    <a:masterClrMapping/>
  </p:clrMapOvr>
  <p:transition advTm="45000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62200" y="1981200"/>
            <a:ext cx="6324600" cy="432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Communication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Independent living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Personal growth and development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Interpersonal skills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Multi-cultural awareness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Workplace relationships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ethics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Information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Career and personal </a:t>
            </a:r>
            <a:r>
              <a:rPr lang="en-US" sz="2400" noProof="0" dirty="0">
                <a:latin typeface="Arial" pitchFamily="34" charset="0"/>
                <a:cs typeface="Arial" pitchFamily="34" charset="0"/>
              </a:rPr>
              <a:t>planning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4600" y="457200"/>
            <a:ext cx="6629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/>
              <a:t>C</a:t>
            </a:r>
            <a:r>
              <a:rPr lang="en-US" sz="4000" dirty="0"/>
              <a:t>areer</a:t>
            </a:r>
            <a:r>
              <a:rPr lang="en-US" b="1" dirty="0"/>
              <a:t> S</a:t>
            </a:r>
            <a:r>
              <a:rPr lang="en-US" dirty="0"/>
              <a:t>uccess</a:t>
            </a:r>
            <a:r>
              <a:rPr lang="en-US" b="1" dirty="0"/>
              <a:t> </a:t>
            </a:r>
            <a:r>
              <a:rPr lang="en-US" sz="4000" b="1" dirty="0"/>
              <a:t>S</a:t>
            </a:r>
            <a:r>
              <a:rPr lang="en-US" sz="4000" dirty="0"/>
              <a:t>tandards</a:t>
            </a:r>
            <a:r>
              <a:rPr lang="en-US" b="1" dirty="0"/>
              <a:t> </a:t>
            </a:r>
            <a:r>
              <a:rPr lang="en-US" dirty="0"/>
              <a:t>(CSS)</a:t>
            </a:r>
          </a:p>
        </p:txBody>
      </p:sp>
    </p:spTree>
  </p:cSld>
  <p:clrMapOvr>
    <a:masterClrMapping/>
  </p:clrMapOvr>
  <p:transition advTm="45000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395A-165E-4CE5-A273-5DBD301C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do I choose a Career?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09223-D3B4-4AE8-B832-9C6628F42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sz="1600" dirty="0"/>
          </a:p>
          <a:p>
            <a:r>
              <a:rPr lang="en-US" sz="2900" dirty="0"/>
              <a:t>Ask yourself;  What do you enjoy and what are your interests? Do you prefer to work outside or in an office? Do you enjoy fixing things or solving problems? 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Talk to your Admissions Counselor about how to use the Labor Market Information (LMI) to research the vocations you are interested in. </a:t>
            </a:r>
          </a:p>
          <a:p>
            <a:pPr marL="0" indent="0">
              <a:buNone/>
            </a:pPr>
            <a:endParaRPr lang="en-US" sz="2900" dirty="0"/>
          </a:p>
          <a:p>
            <a:pPr lvl="1"/>
            <a:r>
              <a:rPr lang="en-US" sz="2900" dirty="0"/>
              <a:t>What are the wages?</a:t>
            </a:r>
          </a:p>
          <a:p>
            <a:pPr lvl="1"/>
            <a:r>
              <a:rPr lang="en-US" sz="2900" dirty="0"/>
              <a:t>Are there jobs available?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b="1" dirty="0"/>
              <a:t>Remember, the training is about the vocation not the location. </a:t>
            </a:r>
          </a:p>
          <a:p>
            <a:endParaRPr lang="en-US" sz="2900" dirty="0"/>
          </a:p>
          <a:p>
            <a:r>
              <a:rPr lang="en-US" sz="2900" dirty="0"/>
              <a:t>We will work with you to find the best center to fit your needs.  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The best center for you may not be  the closest center to your home.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19971"/>
      </p:ext>
    </p:extLst>
  </p:cSld>
  <p:clrMapOvr>
    <a:masterClrMapping/>
  </p:clrMapOvr>
  <p:transition advTm="45000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/>
              <a:t>What Should I Expect When I Arrive on Center?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0" y="1905000"/>
            <a:ext cx="6324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Welcome from staff and students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Bags checked upon arrival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Inventory of your personal items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Registration of electronic devices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Medical tests/Complete </a:t>
            </a:r>
            <a:r>
              <a:rPr lang="en-US" sz="2200" noProof="0" dirty="0">
                <a:latin typeface="Arial" pitchFamily="34" charset="0"/>
                <a:cs typeface="Arial" pitchFamily="34" charset="0"/>
              </a:rPr>
              <a:t>physical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Test of Adult Basic Education (TABE Test)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Meet with your CPP Counselor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Complete CPP phase ( between 4-6 weeks, depending on the center you attend)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Mandatory drug test!</a:t>
            </a:r>
          </a:p>
          <a:p>
            <a:pPr>
              <a:spcBef>
                <a:spcPct val="20000"/>
              </a:spcBef>
              <a:defRPr/>
            </a:pPr>
            <a:endParaRPr 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45000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/>
              <a:t>Dorm Life        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19400" y="1905000"/>
            <a:ext cx="5410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Community/Dormitory-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style living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Between two and five roommates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Nightly curfews, even on weekends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Wake-up time at 6:00-6:30 a.m. </a:t>
            </a:r>
            <a:endParaRPr lang="en-US" sz="2100" noProof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Shared bathrooms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, lounge areas and laundry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facilities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Shared cleaning responsibilities </a:t>
            </a:r>
            <a:r>
              <a:rPr kumimoji="0" lang="en-US" sz="21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 i.e. bathrooms, showers and common areas)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Daily room inspection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3" descr="holidayin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1000"/>
            <a:ext cx="1912936" cy="12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aid2_u78p_u00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457199"/>
            <a:ext cx="1570964" cy="1580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-No_sig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57200"/>
            <a:ext cx="1691671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-No_sig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81000"/>
            <a:ext cx="19050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00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667000" y="1143000"/>
            <a:ext cx="6477000" cy="5410200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600" dirty="0"/>
              <a:t>Age requirement of 16-24 years old</a:t>
            </a:r>
          </a:p>
          <a:p>
            <a:r>
              <a:rPr lang="en-US" sz="1600" dirty="0"/>
              <a:t>The upper age limit is waived for a person with disabilities</a:t>
            </a:r>
          </a:p>
          <a:p>
            <a:r>
              <a:rPr lang="en-US" sz="1600" dirty="0"/>
              <a:t>Income requirements</a:t>
            </a:r>
          </a:p>
          <a:p>
            <a:r>
              <a:rPr lang="en-US" sz="1600" dirty="0"/>
              <a:t>U.S. citizen, U.S. national, legal/permanent resident or other lawfully admitted immigrant</a:t>
            </a:r>
          </a:p>
          <a:p>
            <a:r>
              <a:rPr lang="en-US" sz="1600" dirty="0"/>
              <a:t>Signed consent from a parent or guardian if under 18 years old</a:t>
            </a:r>
          </a:p>
          <a:p>
            <a:r>
              <a:rPr lang="en-US" sz="1600" dirty="0"/>
              <a:t>No pending or outstanding legal issues</a:t>
            </a:r>
          </a:p>
          <a:p>
            <a:r>
              <a:rPr lang="en-US" sz="1600" dirty="0"/>
              <a:t>No unpaid court-imposed financial obligations</a:t>
            </a:r>
          </a:p>
          <a:p>
            <a:pPr lvl="1"/>
            <a:r>
              <a:rPr lang="en-US" sz="1600" dirty="0"/>
              <a:t>Any fines, community service, or classes must be completed or paid.</a:t>
            </a:r>
          </a:p>
          <a:p>
            <a:r>
              <a:rPr lang="en-US" sz="1600" dirty="0"/>
              <a:t>If on probation . . .</a:t>
            </a:r>
          </a:p>
          <a:p>
            <a:pPr lvl="1"/>
            <a:r>
              <a:rPr lang="en-US" sz="1600" dirty="0"/>
              <a:t>You MUST be released from probation to be eligible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2133600" y="228600"/>
            <a:ext cx="7010400" cy="1003300"/>
          </a:xfrm>
        </p:spPr>
        <p:txBody>
          <a:bodyPr>
            <a:normAutofit/>
          </a:bodyPr>
          <a:lstStyle/>
          <a:p>
            <a:r>
              <a:rPr lang="en-US" sz="3600" dirty="0"/>
              <a:t>Who is Eligible?</a:t>
            </a:r>
          </a:p>
        </p:txBody>
      </p:sp>
    </p:spTree>
  </p:cSld>
  <p:clrMapOvr>
    <a:masterClrMapping/>
  </p:clrMapOvr>
  <p:transition advTm="45000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cap="small" dirty="0"/>
              <a:t>Student Benefits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62200" y="1219200"/>
            <a:ext cx="6096000" cy="498957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Winter break: You will get scheduled time off during the winter holiday season.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Earn weekend passes: Students can earn passes to leave the center on the weekends. Minors must have consent from a parent or guardian.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Earn accrued-leave for time off (vacations)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Opportunities to have part-time jobs on center or off center (this depends on the center, location and availability)</a:t>
            </a:r>
            <a:endParaRPr lang="en-US" sz="1800" b="1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Graduation ceremonies and awards assemblies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Earned incentives based on ability to follow center expectations and exceeding workplace standards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91841"/>
      </p:ext>
    </p:extLst>
  </p:cSld>
  <p:clrMapOvr>
    <a:masterClrMapping/>
  </p:clrMapOvr>
  <p:transition advTm="45000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Student Conduct Policy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1219200"/>
            <a:ext cx="6324600" cy="490696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Incidents can either be </a:t>
            </a:r>
            <a:r>
              <a:rPr lang="en-US" sz="2200" b="1" dirty="0"/>
              <a:t>positive</a:t>
            </a:r>
            <a:r>
              <a:rPr lang="en-US" sz="2200" dirty="0"/>
              <a:t> or </a:t>
            </a:r>
            <a:r>
              <a:rPr lang="en-US" sz="2200" b="1" dirty="0"/>
              <a:t>negative</a:t>
            </a:r>
            <a:r>
              <a:rPr lang="en-US" sz="2200" dirty="0"/>
              <a:t>. </a:t>
            </a:r>
          </a:p>
          <a:p>
            <a:r>
              <a:rPr lang="en-US" sz="2200" b="1" dirty="0"/>
              <a:t>Behavior expectations start on day ONE!</a:t>
            </a:r>
          </a:p>
          <a:p>
            <a:r>
              <a:rPr lang="en-US" sz="2200" b="1" dirty="0"/>
              <a:t>Negative incidents </a:t>
            </a:r>
            <a:r>
              <a:rPr lang="en-US" sz="2200" dirty="0"/>
              <a:t>are grouped into three</a:t>
            </a:r>
            <a:r>
              <a:rPr lang="en-US" sz="2200" b="1" dirty="0"/>
              <a:t> </a:t>
            </a:r>
            <a:r>
              <a:rPr lang="en-US" sz="2200" dirty="0" smtClean="0"/>
              <a:t>categories:</a:t>
            </a:r>
            <a:endParaRPr lang="en-US" sz="2200" dirty="0"/>
          </a:p>
          <a:p>
            <a:endParaRPr lang="en-US" sz="2200" dirty="0"/>
          </a:p>
          <a:p>
            <a:pPr lvl="1"/>
            <a:r>
              <a:rPr lang="en-US" sz="2200" dirty="0"/>
              <a:t>Level I (Zero Tolerance) Infractions</a:t>
            </a:r>
          </a:p>
          <a:p>
            <a:pPr lvl="1"/>
            <a:r>
              <a:rPr lang="en-US" sz="2200" dirty="0"/>
              <a:t>Level II Infractions</a:t>
            </a:r>
          </a:p>
          <a:p>
            <a:pPr lvl="1"/>
            <a:r>
              <a:rPr lang="en-US" sz="2200" dirty="0"/>
              <a:t>Minor Infractions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r>
              <a:rPr lang="en-US" sz="2200" dirty="0"/>
              <a:t>The following are </a:t>
            </a:r>
            <a:r>
              <a:rPr lang="en-US" sz="2200" u="sng" dirty="0"/>
              <a:t>examples </a:t>
            </a:r>
            <a:r>
              <a:rPr lang="en-US" sz="2200" dirty="0"/>
              <a:t>of these </a:t>
            </a:r>
            <a:r>
              <a:rPr lang="en-US" sz="2200" dirty="0" smtClean="0"/>
              <a:t>infractions: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94049"/>
      </p:ext>
    </p:extLst>
  </p:cSld>
  <p:clrMapOvr>
    <a:masterClrMapping/>
  </p:clrMapOvr>
  <p:transition advTm="45000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363E-B7C3-4D4B-8E35-700553CDE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012" y="514350"/>
            <a:ext cx="6324600" cy="1085850"/>
          </a:xfrm>
        </p:spPr>
        <p:txBody>
          <a:bodyPr>
            <a:normAutofit/>
          </a:bodyPr>
          <a:lstStyle/>
          <a:p>
            <a:r>
              <a:rPr lang="en-US" sz="3200" dirty="0"/>
              <a:t>LEVEL I – ZERO </a:t>
            </a:r>
            <a:br>
              <a:rPr lang="en-US" sz="3200" dirty="0"/>
            </a:br>
            <a:r>
              <a:rPr lang="en-US" sz="3200" dirty="0"/>
              <a:t>TOLERANCE INFRACTIONS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0414C-7583-4FAE-AC20-FEBD693D7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752601"/>
            <a:ext cx="6324600" cy="4191000"/>
          </a:xfrm>
        </p:spPr>
        <p:txBody>
          <a:bodyPr>
            <a:normAutofit fontScale="92500" lnSpcReduction="10000"/>
          </a:bodyPr>
          <a:lstStyle/>
          <a:p>
            <a:pPr marL="0" indent="0"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POSSESSION OF A WEAPON</a:t>
            </a:r>
          </a:p>
          <a:p>
            <a:pPr marL="0" indent="0"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ASSAULT (INCLUDING THREAT OF)</a:t>
            </a:r>
          </a:p>
          <a:p>
            <a:pPr marL="0" indent="0"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THREAT TO SAFETY</a:t>
            </a:r>
          </a:p>
          <a:p>
            <a:pPr marL="0" indent="0"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SEXUAL  ASSAULT</a:t>
            </a:r>
          </a:p>
          <a:p>
            <a:pPr marL="0" indent="0"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FELONY OR VIOLENT MISDEMEANOR ARREST ON OR OFF      CENTER</a:t>
            </a:r>
          </a:p>
          <a:p>
            <a:pPr marL="0" indent="0"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ILLEGAL ACTIVITY</a:t>
            </a:r>
          </a:p>
          <a:p>
            <a:pPr marL="0" indent="0"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ROBBERY OR EXTORTION</a:t>
            </a:r>
          </a:p>
          <a:p>
            <a:pPr marL="0" indent="0"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ARSON</a:t>
            </a:r>
          </a:p>
          <a:p>
            <a:pPr marL="0" indent="0"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DRUGS:POSSESSION, USE, OR DISTRIBUTION</a:t>
            </a:r>
          </a:p>
          <a:p>
            <a:pPr marL="0" indent="0"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CRUELTY TO ANIMALS</a:t>
            </a:r>
          </a:p>
          <a:p>
            <a:pPr marL="0" indent="0"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INCITING A DISTURBANCE OR CREATING DISORDER</a:t>
            </a:r>
          </a:p>
          <a:p>
            <a:pPr marL="0" indent="0" fontAlgn="t"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0575"/>
      </p:ext>
    </p:extLst>
  </p:cSld>
  <p:clrMapOvr>
    <a:masterClrMapping/>
  </p:clrMapOvr>
  <p:transition advTm="45000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F78F-ED38-4398-A58F-A43BCD00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LEVEL II – INFRACTIONS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18598-6686-466B-B3FA-869618330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>
              <a:spcBef>
                <a:spcPts val="0"/>
              </a:spcBef>
            </a:pPr>
            <a:r>
              <a:rPr lang="en-US" sz="1600" b="1" dirty="0"/>
              <a:t>POSSESSION OF A POTENTIALLY DANGEROUS ITEM</a:t>
            </a:r>
          </a:p>
          <a:p>
            <a:pPr fontAlgn="t">
              <a:spcBef>
                <a:spcPts val="0"/>
              </a:spcBef>
            </a:pPr>
            <a:endParaRPr lang="en-US" sz="1600" b="1" dirty="0"/>
          </a:p>
          <a:p>
            <a:pPr fontAlgn="t">
              <a:spcBef>
                <a:spcPts val="0"/>
              </a:spcBef>
            </a:pPr>
            <a:r>
              <a:rPr lang="en-US" sz="1600" b="1" dirty="0"/>
              <a:t>THEFT OR STEALING</a:t>
            </a:r>
          </a:p>
          <a:p>
            <a:pPr fontAlgn="t">
              <a:spcBef>
                <a:spcPts val="0"/>
              </a:spcBef>
            </a:pPr>
            <a:endParaRPr lang="en-US" sz="1600" b="1" dirty="0"/>
          </a:p>
          <a:p>
            <a:pPr fontAlgn="t">
              <a:spcBef>
                <a:spcPts val="0"/>
              </a:spcBef>
            </a:pPr>
            <a:r>
              <a:rPr lang="en-US" sz="1600" b="1" dirty="0"/>
              <a:t>INTOXICATION ON CENTER OR UNDER CENTER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n-US" sz="1600" b="1" dirty="0"/>
              <a:t>      SUPERVISION</a:t>
            </a:r>
          </a:p>
          <a:p>
            <a:pPr marL="0" indent="0" fontAlgn="t">
              <a:spcBef>
                <a:spcPts val="0"/>
              </a:spcBef>
              <a:buNone/>
            </a:pPr>
            <a:endParaRPr lang="en-US" sz="1600" b="1" dirty="0"/>
          </a:p>
          <a:p>
            <a:pPr fontAlgn="t">
              <a:spcBef>
                <a:spcPts val="0"/>
              </a:spcBef>
            </a:pPr>
            <a:r>
              <a:rPr lang="en-US" sz="1600" b="1" dirty="0"/>
              <a:t>POSSESSION OF STOLEN GOODS</a:t>
            </a:r>
          </a:p>
          <a:p>
            <a:pPr fontAlgn="t">
              <a:spcBef>
                <a:spcPts val="0"/>
              </a:spcBef>
            </a:pPr>
            <a:endParaRPr lang="en-US" sz="1600" b="1" dirty="0"/>
          </a:p>
          <a:p>
            <a:pPr fontAlgn="t">
              <a:spcBef>
                <a:spcPts val="0"/>
              </a:spcBef>
            </a:pPr>
            <a:r>
              <a:rPr lang="en-US" sz="1600" b="1" dirty="0"/>
              <a:t>BULLYING OR HARASSMENT</a:t>
            </a:r>
          </a:p>
          <a:p>
            <a:pPr fontAlgn="t">
              <a:spcBef>
                <a:spcPts val="0"/>
              </a:spcBef>
            </a:pPr>
            <a:endParaRPr lang="en-US" sz="1600" b="1" dirty="0"/>
          </a:p>
          <a:p>
            <a:pPr fontAlgn="t">
              <a:spcBef>
                <a:spcPts val="0"/>
              </a:spcBef>
            </a:pPr>
            <a:r>
              <a:rPr lang="en-US" sz="1600" b="1" dirty="0"/>
              <a:t>SEXUAL HARASSMENT</a:t>
            </a:r>
          </a:p>
          <a:p>
            <a:pPr fontAlgn="t">
              <a:spcBef>
                <a:spcPts val="0"/>
              </a:spcBef>
            </a:pPr>
            <a:endParaRPr lang="en-US" sz="1600" b="1" dirty="0"/>
          </a:p>
          <a:p>
            <a:pPr fontAlgn="t">
              <a:spcBef>
                <a:spcPts val="0"/>
              </a:spcBef>
            </a:pPr>
            <a:r>
              <a:rPr lang="en-US" sz="1600" b="1" dirty="0"/>
              <a:t>FALSE ACCUSATION</a:t>
            </a:r>
          </a:p>
          <a:p>
            <a:pPr marL="0" indent="0" fontAlgn="t">
              <a:buNone/>
            </a:pPr>
            <a:endParaRPr lang="en-US" sz="1600" dirty="0"/>
          </a:p>
          <a:p>
            <a:pPr fontAlgn="t"/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72185"/>
      </p:ext>
    </p:extLst>
  </p:cSld>
  <p:clrMapOvr>
    <a:masterClrMapping/>
  </p:clrMapOvr>
  <p:transition advTm="45000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DA3E-6A3A-470F-A439-A0E408B1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Prohibited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3AC6F-1485-492A-95E6-16D868F27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Alcohol</a:t>
            </a:r>
          </a:p>
          <a:p>
            <a:pPr lvl="0"/>
            <a:r>
              <a:rPr lang="en-US" dirty="0"/>
              <a:t>Drugs</a:t>
            </a:r>
          </a:p>
          <a:p>
            <a:pPr lvl="0"/>
            <a:r>
              <a:rPr lang="en-US" dirty="0"/>
              <a:t>Weapons (including pocket knives, wallet chains, straight razors, guns)</a:t>
            </a:r>
          </a:p>
          <a:p>
            <a:pPr lvl="0"/>
            <a:r>
              <a:rPr lang="en-US" dirty="0"/>
              <a:t>Candles / Incense</a:t>
            </a:r>
          </a:p>
          <a:p>
            <a:pPr lvl="0"/>
            <a:r>
              <a:rPr lang="en-US" dirty="0"/>
              <a:t>Tools, of any kind</a:t>
            </a:r>
          </a:p>
          <a:p>
            <a:pPr lvl="0"/>
            <a:r>
              <a:rPr lang="en-US" dirty="0"/>
              <a:t>Personal Vehicles (cars, motorcycles, mopeds, etc.)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Please remember that individual Centers’ policies will vary.  Specific information will be included in your Welcome Packet.  Ask your center for additional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09817"/>
      </p:ext>
    </p:extLst>
  </p:cSld>
  <p:clrMapOvr>
    <a:masterClrMapping/>
  </p:clrMapOvr>
  <p:transition advTm="45000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7B44-83F7-4A27-82C7-92267D58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LEVEL II – INFRACTIONS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23F68-3040-4C44-976C-C8E593A67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en-US" sz="1800" dirty="0"/>
          </a:p>
          <a:p>
            <a:pPr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UNFAIR MONEYLENDING</a:t>
            </a:r>
          </a:p>
          <a:p>
            <a:pPr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HAZING OR INITIATION</a:t>
            </a:r>
          </a:p>
          <a:p>
            <a:pPr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GANG REPRESENTATION OR ACTIVITY</a:t>
            </a:r>
          </a:p>
          <a:p>
            <a:pPr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VANDALISM</a:t>
            </a:r>
          </a:p>
          <a:p>
            <a:pPr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PLAGIARISM</a:t>
            </a:r>
          </a:p>
          <a:p>
            <a:pPr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ARREST FOR A NON-VIOLENT MISDEMEANOR </a:t>
            </a:r>
          </a:p>
          <a:p>
            <a:pPr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BRINGING DISREPUTE TO THE PROGRAM</a:t>
            </a:r>
          </a:p>
          <a:p>
            <a:pPr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PATTERN OF MINOR INFRACTIONS</a:t>
            </a:r>
          </a:p>
          <a:p>
            <a:pPr fontAlgn="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CHEATING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2287"/>
      </p:ext>
    </p:extLst>
  </p:cSld>
  <p:clrMapOvr>
    <a:masterClrMapping/>
  </p:clrMapOvr>
  <p:transition advTm="45000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995D-7167-4FA2-A18C-D3D8F418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INFRACTIONS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394C-673B-4D27-BFB5-956FFCE16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Two Main Categories</a:t>
            </a:r>
          </a:p>
          <a:p>
            <a:pPr marL="742950" indent="-742950">
              <a:buAutoNum type="alphaUcParenR"/>
            </a:pPr>
            <a:r>
              <a:rPr lang="en-US" sz="1600" dirty="0"/>
              <a:t>Failure to follow the center rules impacting the rights or ability of others to benefit from the program.</a:t>
            </a:r>
          </a:p>
          <a:p>
            <a:pPr marL="742950" indent="-742950">
              <a:buAutoNum type="alphaUcParenR"/>
            </a:pPr>
            <a:endParaRPr lang="en-US" sz="1600" dirty="0">
              <a:solidFill>
                <a:srgbClr val="FF0000"/>
              </a:solidFill>
            </a:endParaRPr>
          </a:p>
          <a:p>
            <a:pPr marL="742950" indent="-742950">
              <a:buAutoNum type="alphaUcParenR"/>
            </a:pPr>
            <a:r>
              <a:rPr lang="en-US" sz="1600" dirty="0"/>
              <a:t>Failure to follow the center rules impacting the individual’s participation or progress in the program. </a:t>
            </a:r>
          </a:p>
          <a:p>
            <a:pPr marL="0" indent="0">
              <a:buNone/>
            </a:pPr>
            <a:r>
              <a:rPr lang="en-US" sz="1600" dirty="0"/>
              <a:t>         </a:t>
            </a:r>
          </a:p>
          <a:p>
            <a:pPr marL="0" indent="0">
              <a:buNone/>
            </a:pPr>
            <a:r>
              <a:rPr lang="en-US" sz="1600" dirty="0"/>
              <a:t> 	</a:t>
            </a:r>
            <a:r>
              <a:rPr lang="en-US" sz="1700" b="1" dirty="0"/>
              <a:t>EXAMPLES OF MINOR INFRACTIONS ARE:</a:t>
            </a:r>
          </a:p>
          <a:p>
            <a:pPr marL="0" indent="0">
              <a:buNone/>
            </a:pPr>
            <a:endParaRPr lang="en-US" sz="1700" b="1" dirty="0"/>
          </a:p>
          <a:p>
            <a:r>
              <a:rPr lang="en-US" sz="1600" dirty="0"/>
              <a:t>Using Profanity</a:t>
            </a:r>
          </a:p>
          <a:p>
            <a:r>
              <a:rPr lang="en-US" sz="1600" dirty="0"/>
              <a:t>Cutting Lines</a:t>
            </a:r>
          </a:p>
          <a:p>
            <a:r>
              <a:rPr lang="en-US" sz="1600" dirty="0"/>
              <a:t>Gambling</a:t>
            </a:r>
          </a:p>
          <a:p>
            <a:r>
              <a:rPr lang="en-US" sz="1600" dirty="0"/>
              <a:t>Failure to follow safety rules</a:t>
            </a:r>
          </a:p>
          <a:p>
            <a:r>
              <a:rPr lang="en-US" sz="1600" dirty="0"/>
              <a:t>Refusing to perform assignments</a:t>
            </a:r>
          </a:p>
          <a:p>
            <a:r>
              <a:rPr lang="en-US" sz="1600" dirty="0"/>
              <a:t>Violating center dress code</a:t>
            </a:r>
          </a:p>
          <a:p>
            <a:r>
              <a:rPr lang="en-US" sz="1600" dirty="0"/>
              <a:t>Cigarette Smoking in unauthorized areas, on or off center</a:t>
            </a:r>
          </a:p>
          <a:p>
            <a:endParaRPr lang="en-US" sz="1600" dirty="0"/>
          </a:p>
          <a:p>
            <a:r>
              <a:rPr lang="en-US" sz="1600" b="1" dirty="0"/>
              <a:t>Some Centers are 100% non-smoking, regardless of your age!</a:t>
            </a:r>
          </a:p>
          <a:p>
            <a:pPr marL="0" indent="0">
              <a:buNone/>
            </a:pPr>
            <a:r>
              <a:rPr lang="en-US" sz="16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17472"/>
      </p:ext>
    </p:extLst>
  </p:cSld>
  <p:clrMapOvr>
    <a:masterClrMapping/>
  </p:clrMapOvr>
  <p:transition advTm="45000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24895-54A6-4009-9F37-ED0DD5C9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MINOR INFRACTIONS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A5BEA-C2DD-4F7D-8F48-05A5CB56F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Minor Infractions </a:t>
            </a:r>
          </a:p>
          <a:p>
            <a:pPr marL="0" indent="0" algn="ctr">
              <a:buNone/>
            </a:pPr>
            <a:r>
              <a:rPr lang="en-US" dirty="0"/>
              <a:t>within a </a:t>
            </a:r>
            <a:r>
              <a:rPr lang="en-US" dirty="0">
                <a:solidFill>
                  <a:srgbClr val="FF0000"/>
                </a:solidFill>
              </a:rPr>
              <a:t>60</a:t>
            </a:r>
            <a:r>
              <a:rPr lang="en-US" dirty="0"/>
              <a:t> day calendar period will result in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an automatic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Level II Infraction </a:t>
            </a:r>
          </a:p>
          <a:p>
            <a:pPr marL="0" indent="0" algn="ctr">
              <a:buNone/>
            </a:pPr>
            <a:r>
              <a:rPr lang="en-US" dirty="0"/>
              <a:t>and Fact Finding Board.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35253"/>
      </p:ext>
    </p:extLst>
  </p:cSld>
  <p:clrMapOvr>
    <a:masterClrMapping/>
  </p:clrMapOvr>
  <p:transition advTm="45000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6AB88-2EE3-4F9B-BB04-38F05491C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Job Corps</a:t>
            </a:r>
            <a:br>
              <a:rPr lang="en-US" sz="2800" b="1" dirty="0"/>
            </a:br>
            <a:r>
              <a:rPr lang="en-US" sz="2800" b="1" dirty="0"/>
              <a:t>Leave/Unexcused Absence Policy</a:t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5CC7C-E2CD-41C7-91C3-896D27441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Students who are unexcused from the Job Corps program for 3 consecutive days will be separated from the program on the 3</a:t>
            </a:r>
            <a:r>
              <a:rPr lang="en-US" b="1" baseline="30000" dirty="0">
                <a:solidFill>
                  <a:srgbClr val="FF0000"/>
                </a:solidFill>
              </a:rPr>
              <a:t>rd</a:t>
            </a:r>
            <a:r>
              <a:rPr lang="en-US" b="1" dirty="0">
                <a:solidFill>
                  <a:srgbClr val="FF0000"/>
                </a:solidFill>
              </a:rPr>
              <a:t> day. *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Students who are unexcused from the Job Corps program 5 non-consecutive days, in a 12-month period, will be separated from the program on the 5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day. *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Students will earn PTO days (Personal Time Off) in the amount of 1 day for every 30 days, from the date of entry and 3 days upon enrollment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*Excluding holidays, weekends, winter break or other center non-training day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27001"/>
      </p:ext>
    </p:extLst>
  </p:cSld>
  <p:clrMapOvr>
    <a:masterClrMapping/>
  </p:clrMapOvr>
  <p:transition advTm="45000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988595" y="2141935"/>
            <a:ext cx="206930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350" dirty="0"/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771901" y="2114550"/>
            <a:ext cx="3612356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57500" y="609600"/>
            <a:ext cx="4914900" cy="1310879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3200" dirty="0">
                <a:latin typeface="Rockwell" pitchFamily="18" charset="0"/>
                <a:ea typeface="+mj-ea"/>
                <a:cs typeface="+mj-cs"/>
              </a:rPr>
              <a:t>Documents You Need to Apply</a:t>
            </a:r>
          </a:p>
          <a:p>
            <a:pPr algn="ctr">
              <a:spcBef>
                <a:spcPct val="0"/>
              </a:spcBef>
              <a:defRPr/>
            </a:pPr>
            <a:endParaRPr lang="en-US" sz="3200" dirty="0">
              <a:latin typeface="Rockwell" pitchFamily="18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971800" y="1676400"/>
            <a:ext cx="4686300" cy="3832624"/>
          </a:xfrm>
          <a:prstGeom prst="rect">
            <a:avLst/>
          </a:prstGeom>
        </p:spPr>
        <p:txBody>
          <a:bodyPr/>
          <a:lstStyle/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500" b="1" dirty="0">
                <a:latin typeface="Arial" pitchFamily="34" charset="0"/>
                <a:cs typeface="Arial" pitchFamily="34" charset="0"/>
              </a:rPr>
              <a:t>Birth Certificate or valid US Passport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500" b="1" dirty="0">
                <a:latin typeface="Arial" pitchFamily="34" charset="0"/>
                <a:cs typeface="Arial" pitchFamily="34" charset="0"/>
              </a:rPr>
              <a:t>Social Security Card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500" b="1" dirty="0">
                <a:latin typeface="Arial" pitchFamily="34" charset="0"/>
                <a:cs typeface="Arial" pitchFamily="34" charset="0"/>
              </a:rPr>
              <a:t>Proof of legal residence (i.e.: 1-94, Green Card, Citizenship Papers, etc.)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500" b="1" dirty="0">
                <a:latin typeface="Arial" pitchFamily="34" charset="0"/>
                <a:cs typeface="Arial" pitchFamily="34" charset="0"/>
              </a:rPr>
              <a:t>Proof of income such as pay stubs, cash assistance, free or reduced school lunch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500" b="1" dirty="0">
                <a:latin typeface="Arial" pitchFamily="34" charset="0"/>
                <a:cs typeface="Arial" pitchFamily="34" charset="0"/>
              </a:rPr>
              <a:t>Immunization (shot) records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500" b="1" dirty="0">
                <a:latin typeface="Arial" pitchFamily="34" charset="0"/>
                <a:cs typeface="Arial" pitchFamily="34" charset="0"/>
              </a:rPr>
              <a:t>High School transcript  or copy of HSD/HSE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500" b="1" dirty="0">
                <a:latin typeface="Arial" pitchFamily="34" charset="0"/>
                <a:cs typeface="Arial" pitchFamily="34" charset="0"/>
              </a:rPr>
              <a:t>Health insurance card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endParaRPr lang="en-US" sz="1425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All documents are required</a:t>
            </a:r>
          </a:p>
        </p:txBody>
      </p:sp>
    </p:spTree>
    <p:extLst>
      <p:ext uri="{BB962C8B-B14F-4D97-AF65-F5344CB8AC3E}">
        <p14:creationId xmlns:p14="http://schemas.microsoft.com/office/powerpoint/2010/main" val="1051649475"/>
      </p:ext>
    </p:extLst>
  </p:cSld>
  <p:clrMapOvr>
    <a:masterClrMapping/>
  </p:clrMapOvr>
  <p:transition advTm="450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0400" cy="100289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Who is Suitable?</a:t>
            </a:r>
            <a:br>
              <a:rPr lang="en-US" sz="3600" dirty="0"/>
            </a:br>
            <a:r>
              <a:rPr lang="en-US" sz="3600" dirty="0"/>
              <a:t>16-24 year old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0" y="1295400"/>
            <a:ext cx="65532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/>
              <a:t>Young adults who are:</a:t>
            </a:r>
          </a:p>
          <a:p>
            <a:pPr algn="ctr">
              <a:buNone/>
            </a:pPr>
            <a:endParaRPr lang="en-US" sz="2400" dirty="0"/>
          </a:p>
          <a:p>
            <a:r>
              <a:rPr lang="en-US" sz="1800" dirty="0"/>
              <a:t>Hard workers</a:t>
            </a:r>
          </a:p>
          <a:p>
            <a:r>
              <a:rPr lang="en-US" sz="1800" dirty="0"/>
              <a:t>Motivated</a:t>
            </a:r>
          </a:p>
          <a:p>
            <a:r>
              <a:rPr lang="en-US" sz="1800" dirty="0"/>
              <a:t>Independent</a:t>
            </a:r>
          </a:p>
          <a:p>
            <a:r>
              <a:rPr lang="en-US" sz="1800" dirty="0"/>
              <a:t>Mature</a:t>
            </a:r>
          </a:p>
          <a:p>
            <a:r>
              <a:rPr lang="en-US" sz="1800" dirty="0"/>
              <a:t>A positive influence on others</a:t>
            </a:r>
          </a:p>
          <a:p>
            <a:r>
              <a:rPr lang="en-US" sz="1800" dirty="0"/>
              <a:t>Punctual and prepared</a:t>
            </a:r>
          </a:p>
          <a:p>
            <a:r>
              <a:rPr lang="en-US" sz="1800" dirty="0"/>
              <a:t>Drug and alcohol free</a:t>
            </a:r>
          </a:p>
          <a:p>
            <a:r>
              <a:rPr lang="en-US" sz="1800" dirty="0"/>
              <a:t>Ready to comply with the structure of Job Corps</a:t>
            </a:r>
          </a:p>
          <a:p>
            <a:r>
              <a:rPr lang="en-US" sz="1800" dirty="0"/>
              <a:t>Ready to commit to the opportunities Job Corps offers</a:t>
            </a:r>
          </a:p>
          <a:p>
            <a:r>
              <a:rPr lang="en-US" sz="1800" dirty="0"/>
              <a:t>Ready to contribute to the Center’s safe &amp; secure environment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4500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9953-3D4A-4B41-A8C8-E3CB4A3D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Enrollment as a </a:t>
            </a:r>
            <a:r>
              <a:rPr lang="en-US" sz="3600" dirty="0" smtClean="0">
                <a:cs typeface="Arial" panose="020B0604020202020204" pitchFamily="34" charset="0"/>
              </a:rPr>
              <a:t>Minor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95C65-702D-42F7-AC34-6118FAF45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As a minor (anyone under 18), you must have parental or legal guardian consent in order to complete an application.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Legal guardians must have court documentation. We will need a copy of the court order (signed by the judge awarding guardianship).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Minor applicants of divorced parents must have permission of both parents to enroll (unless one has sole custody).  Only one parent signature is required.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Minor applicants will not be allowed to leave the center without parental or guardian consent for weekend passes.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Minors are not eligible for general day passes.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Center sponsored trips are exempt from this rule as center staff accompany the students.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/>
              <a:t>Minor applicants are not permitted to use tobacco products of any kind (including e-cigarettes, snuff and vapes).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/>
              <a:t>* </a:t>
            </a:r>
            <a:r>
              <a:rPr lang="en-US" sz="4000" b="1" dirty="0"/>
              <a:t>Several Centers are entirely smoke free for all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12101"/>
      </p:ext>
    </p:extLst>
  </p:cSld>
  <p:clrMapOvr>
    <a:masterClrMapping/>
  </p:clrMapOvr>
  <p:transition advTm="45000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219456"/>
            <a:ext cx="641604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Let’s Talk Expectations!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0" y="1447801"/>
            <a:ext cx="6019800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Job Corps is a drug-free, zero-tolerance 	program. 	         What does this mean?</a:t>
            </a:r>
          </a:p>
          <a:p>
            <a:pPr lvl="1"/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All new students will have a drug test on their second day at the Job Corps center. </a:t>
            </a:r>
          </a:p>
          <a:p>
            <a:pPr marL="457200" lvl="1" indent="0">
              <a:buNone/>
            </a:pPr>
            <a:r>
              <a:rPr lang="en-US" sz="2000" dirty="0"/>
              <a:t>         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/>
              <a:t>All new students are expected to be drug-free when they arrive and remain drug-free while they are enrolled</a:t>
            </a:r>
            <a:r>
              <a:rPr lang="en-US" sz="2000" dirty="0"/>
              <a:t>. 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All students will remain alcohol free while on center and while engaged in center sponsored activities.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Please note that e-cigarettes and vapes of any kind are not permitted at any center. </a:t>
            </a:r>
            <a:r>
              <a:rPr lang="en-US" sz="2000" b="1" dirty="0"/>
              <a:t>Several Centers are totally non-smoking.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</a:t>
            </a:r>
          </a:p>
        </p:txBody>
      </p:sp>
    </p:spTree>
  </p:cSld>
  <p:clrMapOvr>
    <a:masterClrMapping/>
  </p:clrMapOvr>
  <p:transition advTm="45000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629400" cy="1143000"/>
          </a:xfrm>
        </p:spPr>
        <p:txBody>
          <a:bodyPr>
            <a:noAutofit/>
          </a:bodyPr>
          <a:lstStyle/>
          <a:p>
            <a:r>
              <a:rPr lang="en-US" sz="3600" dirty="0"/>
              <a:t>What can Job Corps offer me?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0" y="1905000"/>
            <a:ext cx="6248400" cy="4267200"/>
          </a:xfrm>
        </p:spPr>
        <p:txBody>
          <a:bodyPr>
            <a:noAutofit/>
          </a:bodyPr>
          <a:lstStyle/>
          <a:p>
            <a:r>
              <a:rPr lang="en-US" sz="2300" dirty="0"/>
              <a:t>Academic education (HSE/HSD)</a:t>
            </a:r>
          </a:p>
          <a:p>
            <a:r>
              <a:rPr lang="en-US" sz="2300" dirty="0"/>
              <a:t>Career Technical Training (CTT)</a:t>
            </a:r>
          </a:p>
          <a:p>
            <a:r>
              <a:rPr lang="en-US" sz="2300" dirty="0"/>
              <a:t>Work-based learning experience</a:t>
            </a:r>
          </a:p>
          <a:p>
            <a:r>
              <a:rPr lang="en-US" sz="2300" dirty="0"/>
              <a:t>Driver’s </a:t>
            </a:r>
            <a:r>
              <a:rPr lang="en-US" sz="2300" dirty="0" smtClean="0"/>
              <a:t>license</a:t>
            </a:r>
          </a:p>
          <a:p>
            <a:r>
              <a:rPr lang="en-US" sz="2300" dirty="0" smtClean="0"/>
              <a:t>Advanced </a:t>
            </a:r>
            <a:r>
              <a:rPr lang="en-US" sz="2300" dirty="0"/>
              <a:t>training </a:t>
            </a:r>
            <a:r>
              <a:rPr lang="en-US" sz="2300" dirty="0" smtClean="0"/>
              <a:t>opportunities</a:t>
            </a:r>
          </a:p>
          <a:p>
            <a:r>
              <a:rPr lang="en-US" sz="2300" dirty="0" smtClean="0"/>
              <a:t>Apprenticeships </a:t>
            </a:r>
            <a:r>
              <a:rPr lang="en-US" sz="2300" dirty="0"/>
              <a:t>opportunities</a:t>
            </a:r>
          </a:p>
          <a:p>
            <a:r>
              <a:rPr lang="en-US" sz="2300" dirty="0"/>
              <a:t>College/Military preparation</a:t>
            </a:r>
          </a:p>
          <a:p>
            <a:r>
              <a:rPr lang="en-US" sz="2300" dirty="0"/>
              <a:t>Placement assistance</a:t>
            </a:r>
          </a:p>
          <a:p>
            <a:r>
              <a:rPr lang="en-US" sz="2300" dirty="0"/>
              <a:t>Student allowance/Transition pay</a:t>
            </a:r>
          </a:p>
          <a:p>
            <a:r>
              <a:rPr lang="en-US" sz="2300" dirty="0"/>
              <a:t>Basic health &amp; dental services</a:t>
            </a:r>
          </a:p>
          <a:p>
            <a:pPr marL="0" indent="0">
              <a:buNone/>
            </a:pPr>
            <a:r>
              <a:rPr lang="en-US" sz="2300" dirty="0" smtClean="0"/>
              <a:t> </a:t>
            </a:r>
            <a:endParaRPr lang="en-US" sz="2300" dirty="0"/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45000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0" y="1295400"/>
            <a:ext cx="6019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4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is CDSS?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are four phases of Job Corps enrollment. You transition from one phase to the next until you are a successful graduate!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09600"/>
            <a:ext cx="67056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>
                <a:cs typeface="Arial" pitchFamily="34" charset="0"/>
              </a:rPr>
              <a:t>C</a:t>
            </a:r>
            <a:r>
              <a:rPr lang="en-US" sz="4000" dirty="0">
                <a:cs typeface="Arial" pitchFamily="34" charset="0"/>
              </a:rPr>
              <a:t>areer </a:t>
            </a:r>
            <a:r>
              <a:rPr lang="en-US" sz="4000" b="1" dirty="0">
                <a:cs typeface="Arial" pitchFamily="34" charset="0"/>
              </a:rPr>
              <a:t>D</a:t>
            </a:r>
            <a:r>
              <a:rPr lang="en-US" sz="4000" dirty="0">
                <a:cs typeface="Arial" pitchFamily="34" charset="0"/>
              </a:rPr>
              <a:t>evelopment </a:t>
            </a:r>
            <a:r>
              <a:rPr lang="en-US" sz="4000" b="1" dirty="0">
                <a:cs typeface="Arial" pitchFamily="34" charset="0"/>
              </a:rPr>
              <a:t>S</a:t>
            </a:r>
            <a:r>
              <a:rPr lang="en-US" sz="4000" dirty="0">
                <a:cs typeface="Arial" pitchFamily="34" charset="0"/>
              </a:rPr>
              <a:t>ervices </a:t>
            </a:r>
            <a:r>
              <a:rPr lang="en-US" sz="4000" b="1" dirty="0">
                <a:cs typeface="Arial" pitchFamily="34" charset="0"/>
              </a:rPr>
              <a:t>S</a:t>
            </a:r>
            <a:r>
              <a:rPr lang="en-US" sz="4000" dirty="0">
                <a:cs typeface="Arial" pitchFamily="34" charset="0"/>
              </a:rPr>
              <a:t>ystem</a:t>
            </a:r>
            <a:r>
              <a:rPr lang="en-US" sz="4000" dirty="0"/>
              <a:t/>
            </a:r>
            <a:br>
              <a:rPr lang="en-US" sz="4000" dirty="0"/>
            </a:br>
            <a:endParaRPr lang="en-US" sz="80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45000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09800" y="274638"/>
            <a:ext cx="6629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Phase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Rockwell" pitchFamily="18" charset="0"/>
                <a:ea typeface="+mj-ea"/>
                <a:cs typeface="+mj-cs"/>
              </a:rPr>
              <a:t>A</a:t>
            </a:r>
            <a:r>
              <a:rPr lang="en-US" sz="3600" dirty="0">
                <a:latin typeface="Rockwell" pitchFamily="18" charset="0"/>
                <a:ea typeface="+mj-ea"/>
                <a:cs typeface="+mj-cs"/>
              </a:rPr>
              <a:t>dmissions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ckwell" pitchFamily="18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38400" y="1600200"/>
            <a:ext cx="5867400" cy="4572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You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are here!</a:t>
            </a: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During this time you learn about Job Corps, apply to the program and begin the journey toward your future.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Your Admissions Counselor is here to help you along the way.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Two step admission process;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1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Orientation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– Interview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b="1" dirty="0">
                <a:latin typeface="Arial" pitchFamily="34" charset="0"/>
                <a:cs typeface="Arial" pitchFamily="34" charset="0"/>
              </a:rPr>
              <a:t>(Applicants and parents are encouraged to tour a center)</a:t>
            </a:r>
            <a:endParaRPr kumimoji="0" lang="en-US" sz="19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45000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629400" cy="1143000"/>
          </a:xfrm>
        </p:spPr>
        <p:txBody>
          <a:bodyPr>
            <a:noAutofit/>
          </a:bodyPr>
          <a:lstStyle/>
          <a:p>
            <a:r>
              <a:rPr lang="en-US" sz="3600" dirty="0"/>
              <a:t>Phase 2:</a:t>
            </a:r>
            <a:br>
              <a:rPr lang="en-US" sz="3600" dirty="0"/>
            </a:br>
            <a:r>
              <a:rPr lang="en-US" sz="3600" b="1" dirty="0"/>
              <a:t>C</a:t>
            </a:r>
            <a:r>
              <a:rPr lang="en-US" sz="3600" dirty="0"/>
              <a:t>areer </a:t>
            </a:r>
            <a:r>
              <a:rPr lang="en-US" sz="3600" b="1" dirty="0"/>
              <a:t>P</a:t>
            </a:r>
            <a:r>
              <a:rPr lang="en-US" sz="3600" dirty="0"/>
              <a:t>reparation </a:t>
            </a:r>
            <a:r>
              <a:rPr lang="en-US" sz="3600" b="1" dirty="0"/>
              <a:t>P</a:t>
            </a:r>
            <a:r>
              <a:rPr lang="en-US" sz="3600" dirty="0"/>
              <a:t>eriod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76500" y="1417638"/>
            <a:ext cx="6096000" cy="4906962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sz="1700" dirty="0"/>
              <a:t>When you arrive on Center, you will begin Phase 2. </a:t>
            </a:r>
            <a:endParaRPr lang="en-US" sz="1700" dirty="0" smtClean="0"/>
          </a:p>
          <a:p>
            <a:pPr lvl="1">
              <a:buNone/>
            </a:pPr>
            <a:r>
              <a:rPr lang="en-US" sz="1700" b="1" dirty="0" smtClean="0"/>
              <a:t>CPP</a:t>
            </a:r>
            <a:r>
              <a:rPr lang="en-US" sz="1700" dirty="0" smtClean="0"/>
              <a:t> </a:t>
            </a:r>
            <a:r>
              <a:rPr lang="en-US" sz="1700" dirty="0"/>
              <a:t>may last </a:t>
            </a:r>
            <a:r>
              <a:rPr lang="en-US" sz="1700" dirty="0" smtClean="0"/>
              <a:t>approximately 4 weeks, </a:t>
            </a:r>
            <a:r>
              <a:rPr lang="en-US" sz="1700" dirty="0"/>
              <a:t>depending on </a:t>
            </a:r>
            <a:r>
              <a:rPr lang="en-US" sz="1700" dirty="0" smtClean="0"/>
              <a:t>the</a:t>
            </a:r>
          </a:p>
          <a:p>
            <a:pPr lvl="1">
              <a:buNone/>
            </a:pPr>
            <a:r>
              <a:rPr lang="en-US" sz="1700" dirty="0" smtClean="0"/>
              <a:t>Job </a:t>
            </a:r>
            <a:r>
              <a:rPr lang="en-US" sz="1700" dirty="0"/>
              <a:t>Corps Center you </a:t>
            </a:r>
            <a:r>
              <a:rPr lang="en-US" sz="1700" dirty="0" smtClean="0"/>
              <a:t>attend. </a:t>
            </a:r>
            <a:r>
              <a:rPr lang="en-US" sz="1700" b="1" dirty="0" smtClean="0"/>
              <a:t>CPP </a:t>
            </a:r>
            <a:r>
              <a:rPr lang="en-US" sz="1700" dirty="0" smtClean="0"/>
              <a:t>is </a:t>
            </a:r>
            <a:r>
              <a:rPr lang="en-US" sz="1700" dirty="0"/>
              <a:t>mandatory for </a:t>
            </a:r>
            <a:r>
              <a:rPr lang="en-US" sz="1700" dirty="0" smtClean="0"/>
              <a:t>all</a:t>
            </a:r>
          </a:p>
          <a:p>
            <a:pPr lvl="1">
              <a:buNone/>
            </a:pPr>
            <a:r>
              <a:rPr lang="en-US" sz="1700" dirty="0" smtClean="0"/>
              <a:t>students</a:t>
            </a:r>
            <a:r>
              <a:rPr lang="en-US" sz="1700" dirty="0"/>
              <a:t>.</a:t>
            </a:r>
          </a:p>
          <a:p>
            <a:pPr lvl="1">
              <a:buNone/>
            </a:pPr>
            <a:r>
              <a:rPr lang="en-US" sz="1800" dirty="0"/>
              <a:t> </a:t>
            </a:r>
            <a:r>
              <a:rPr lang="en-US" sz="1800" b="1" dirty="0"/>
              <a:t>During CPP, you </a:t>
            </a:r>
            <a:r>
              <a:rPr lang="en-US" sz="1800" b="1" dirty="0" smtClean="0"/>
              <a:t>will </a:t>
            </a:r>
            <a:endParaRPr lang="en-US" sz="1800" dirty="0"/>
          </a:p>
          <a:p>
            <a:pPr lvl="1"/>
            <a:r>
              <a:rPr lang="en-US" sz="1600" dirty="0" smtClean="0"/>
              <a:t>Be Introduce </a:t>
            </a:r>
            <a:r>
              <a:rPr lang="en-US" sz="1600" dirty="0"/>
              <a:t>to </a:t>
            </a:r>
            <a:r>
              <a:rPr lang="en-US" sz="1600" dirty="0" smtClean="0"/>
              <a:t>Center Life</a:t>
            </a:r>
          </a:p>
          <a:p>
            <a:pPr lvl="1"/>
            <a:r>
              <a:rPr lang="en-US" sz="1600" dirty="0" smtClean="0"/>
              <a:t>Complete the </a:t>
            </a:r>
            <a:r>
              <a:rPr lang="en-US" sz="1600" dirty="0" err="1" smtClean="0"/>
              <a:t>MyPACE</a:t>
            </a:r>
            <a:r>
              <a:rPr lang="en-US" sz="1600" dirty="0" smtClean="0"/>
              <a:t> </a:t>
            </a:r>
            <a:r>
              <a:rPr lang="en-US" sz="1600" dirty="0"/>
              <a:t>Curriculum</a:t>
            </a:r>
          </a:p>
          <a:p>
            <a:pPr lvl="1"/>
            <a:r>
              <a:rPr lang="en-US" sz="1600" dirty="0" smtClean="0"/>
              <a:t>Learn and adhered to the Student Conduct Policy</a:t>
            </a:r>
            <a:endParaRPr lang="en-US" sz="1600" dirty="0"/>
          </a:p>
          <a:p>
            <a:pPr lvl="1"/>
            <a:r>
              <a:rPr lang="en-US" sz="1600" dirty="0" smtClean="0"/>
              <a:t>Follow strictly the Student Leave Policy</a:t>
            </a:r>
            <a:endParaRPr lang="en-US" sz="1600" dirty="0"/>
          </a:p>
          <a:p>
            <a:pPr lvl="1"/>
            <a:r>
              <a:rPr lang="en-US" sz="1600" dirty="0"/>
              <a:t>Be evaluated for readiness to enter the </a:t>
            </a:r>
            <a:r>
              <a:rPr lang="en-US" sz="1600" dirty="0" smtClean="0"/>
              <a:t>Career </a:t>
            </a:r>
            <a:r>
              <a:rPr lang="en-US" sz="1600" dirty="0"/>
              <a:t>D</a:t>
            </a:r>
            <a:r>
              <a:rPr lang="en-US" sz="1600" dirty="0" smtClean="0"/>
              <a:t>evelopment </a:t>
            </a:r>
            <a:r>
              <a:rPr lang="en-US" sz="1600" dirty="0"/>
              <a:t>P</a:t>
            </a:r>
            <a:r>
              <a:rPr lang="en-US" sz="1600" dirty="0" smtClean="0"/>
              <a:t>hase</a:t>
            </a:r>
            <a:endParaRPr lang="en-US" sz="1600" dirty="0"/>
          </a:p>
          <a:p>
            <a:pPr lvl="1"/>
            <a:r>
              <a:rPr lang="en-US" sz="1600" dirty="0"/>
              <a:t>Take a </a:t>
            </a:r>
            <a:r>
              <a:rPr lang="en-US" sz="1600" dirty="0" smtClean="0"/>
              <a:t>Physical </a:t>
            </a:r>
            <a:r>
              <a:rPr lang="en-US" sz="1600" dirty="0"/>
              <a:t>E</a:t>
            </a:r>
            <a:r>
              <a:rPr lang="en-US" sz="1600" dirty="0" smtClean="0"/>
              <a:t>xam</a:t>
            </a:r>
            <a:endParaRPr lang="en-US" sz="1600" dirty="0"/>
          </a:p>
          <a:p>
            <a:pPr lvl="1"/>
            <a:r>
              <a:rPr lang="en-US" sz="1600" dirty="0"/>
              <a:t>Take a </a:t>
            </a:r>
            <a:r>
              <a:rPr lang="en-US" sz="1600" dirty="0" smtClean="0"/>
              <a:t>Drug </a:t>
            </a:r>
            <a:r>
              <a:rPr lang="en-US" sz="1600" dirty="0"/>
              <a:t>T</a:t>
            </a:r>
            <a:r>
              <a:rPr lang="en-US" sz="1600" dirty="0" smtClean="0"/>
              <a:t>est</a:t>
            </a:r>
            <a:endParaRPr lang="en-US" sz="1600" dirty="0"/>
          </a:p>
          <a:p>
            <a:pPr lvl="1"/>
            <a:r>
              <a:rPr lang="en-US" sz="1600" dirty="0"/>
              <a:t>Take the Adult Basic Education test (TABE)</a:t>
            </a:r>
          </a:p>
          <a:p>
            <a:pPr lvl="1"/>
            <a:r>
              <a:rPr lang="en-US" sz="1600" dirty="0"/>
              <a:t>Shadow up to three trades (CTTs)</a:t>
            </a:r>
          </a:p>
          <a:p>
            <a:pPr lvl="1"/>
            <a:r>
              <a:rPr lang="en-US" sz="1600" dirty="0"/>
              <a:t>Receive a center uniform</a:t>
            </a:r>
          </a:p>
          <a:p>
            <a:pPr lvl="1"/>
            <a:r>
              <a:rPr lang="en-US" sz="1600" dirty="0"/>
              <a:t>Earn valuable certificates to enhance your resume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800" dirty="0"/>
          </a:p>
        </p:txBody>
      </p:sp>
    </p:spTree>
  </p:cSld>
  <p:clrMapOvr>
    <a:masterClrMapping/>
  </p:clrMapOvr>
  <p:transition advTm="45000">
    <p:fade thruBlk="1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1627</Words>
  <Application>Microsoft Office PowerPoint</Application>
  <PresentationFormat>On-screen Show (4:3)</PresentationFormat>
  <Paragraphs>342</Paragraphs>
  <Slides>29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Rockwell</vt:lpstr>
      <vt:lpstr>Wingdings</vt:lpstr>
      <vt:lpstr>1_Office Theme</vt:lpstr>
      <vt:lpstr>Custom Design</vt:lpstr>
      <vt:lpstr>1_Custom Design</vt:lpstr>
      <vt:lpstr>Welcome to Orientation!</vt:lpstr>
      <vt:lpstr>Who is Eligible?</vt:lpstr>
      <vt:lpstr>Who is Suitable? 16-24 year old</vt:lpstr>
      <vt:lpstr>Enrollment as a Minor</vt:lpstr>
      <vt:lpstr>Let’s Talk Expectations!</vt:lpstr>
      <vt:lpstr>What can Job Corps offer me?</vt:lpstr>
      <vt:lpstr> Career Development Services System </vt:lpstr>
      <vt:lpstr>PowerPoint Presentation</vt:lpstr>
      <vt:lpstr>Phase 2: Career Preparation Period</vt:lpstr>
      <vt:lpstr>MyPACE</vt:lpstr>
      <vt:lpstr>MyPACE is a Comprehensive System that includes:</vt:lpstr>
      <vt:lpstr>Phase 3: Career Development Period</vt:lpstr>
      <vt:lpstr>Job Corps Career Technical  Trades</vt:lpstr>
      <vt:lpstr>Phase 4: Career Transition Period</vt:lpstr>
      <vt:lpstr>I    It’s Not Just All Work…</vt:lpstr>
      <vt:lpstr>Career Success Standards (CSS)</vt:lpstr>
      <vt:lpstr>How do I choose a Career?</vt:lpstr>
      <vt:lpstr>What Should I Expect When I Arrive on Center?</vt:lpstr>
      <vt:lpstr>Dorm Life         </vt:lpstr>
      <vt:lpstr>Student Benefits</vt:lpstr>
      <vt:lpstr>Student Conduct Policy</vt:lpstr>
      <vt:lpstr>LEVEL I – ZERO  TOLERANCE INFRACTIONS</vt:lpstr>
      <vt:lpstr>LEVEL II – INFRACTIONS</vt:lpstr>
      <vt:lpstr>Prohibited Items</vt:lpstr>
      <vt:lpstr>LEVEL II – INFRACTIONS</vt:lpstr>
      <vt:lpstr>MINOR INFRACTIONS</vt:lpstr>
      <vt:lpstr>MINOR INFRACTIONS</vt:lpstr>
      <vt:lpstr> Job Corps Leave/Unexcused Absence Policy </vt:lpstr>
      <vt:lpstr>PowerPoint Presentation</vt:lpstr>
    </vt:vector>
  </TitlesOfParts>
  <Company>MPF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dianeh</dc:creator>
  <cp:lastModifiedBy>Contreras Yoraly</cp:lastModifiedBy>
  <cp:revision>210</cp:revision>
  <cp:lastPrinted>2019-03-11T19:33:20Z</cp:lastPrinted>
  <dcterms:created xsi:type="dcterms:W3CDTF">2014-05-08T21:23:16Z</dcterms:created>
  <dcterms:modified xsi:type="dcterms:W3CDTF">2019-03-11T19:34:10Z</dcterms:modified>
</cp:coreProperties>
</file>